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notesMasterIdLst>
    <p:notesMasterId r:id="rId11"/>
  </p:notesMasterIdLst>
  <p:sldIdLst>
    <p:sldId id="256" r:id="rId2"/>
    <p:sldId id="257" r:id="rId3"/>
    <p:sldId id="260" r:id="rId4"/>
    <p:sldId id="261" r:id="rId5"/>
    <p:sldId id="262" r:id="rId6"/>
    <p:sldId id="265" r:id="rId7"/>
    <p:sldId id="266" r:id="rId8"/>
    <p:sldId id="267" r:id="rId9"/>
    <p:sldId id="268" r:id="rId10"/>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72" d="100"/>
          <a:sy n="72" d="100"/>
        </p:scale>
        <p:origin x="-1098"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F64A6A2F-10D8-4253-B196-E6943604F1B9}" type="datetimeFigureOut">
              <a:rPr lang="ar-SA" smtClean="0"/>
              <a:t>1/27/1430</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6D720B84-3A72-496E-8401-3479F42FA79E}" type="slidenum">
              <a:rPr lang="ar-SA" smtClean="0"/>
              <a:t>‹#›</a:t>
            </a:fld>
            <a:endParaRPr lang="ar-SA"/>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6D720B84-3A72-496E-8401-3479F42FA79E}" type="slidenum">
              <a:rPr lang="ar-SA" smtClean="0"/>
              <a:t>1</a:t>
            </a:fld>
            <a:endParaRPr lang="ar-S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6D720B84-3A72-496E-8401-3479F42FA79E}" type="slidenum">
              <a:rPr lang="ar-SA" smtClean="0"/>
              <a:t>2</a:t>
            </a:fld>
            <a:endParaRPr lang="ar-SA"/>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6D720B84-3A72-496E-8401-3479F42FA79E}" type="slidenum">
              <a:rPr lang="ar-SA" smtClean="0"/>
              <a:t>3</a:t>
            </a:fld>
            <a:endParaRPr lang="ar-SA"/>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6D720B84-3A72-496E-8401-3479F42FA79E}" type="slidenum">
              <a:rPr lang="ar-SA" smtClean="0"/>
              <a:t>4</a:t>
            </a:fld>
            <a:endParaRPr lang="ar-SA"/>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6D720B84-3A72-496E-8401-3479F42FA79E}" type="slidenum">
              <a:rPr lang="ar-SA" smtClean="0"/>
              <a:t>5</a:t>
            </a:fld>
            <a:endParaRPr lang="ar-SA"/>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6D720B84-3A72-496E-8401-3479F42FA79E}" type="slidenum">
              <a:rPr lang="ar-SA" smtClean="0"/>
              <a:t>6</a:t>
            </a:fld>
            <a:endParaRPr lang="ar-SA"/>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6D720B84-3A72-496E-8401-3479F42FA79E}" type="slidenum">
              <a:rPr lang="ar-SA" smtClean="0"/>
              <a:t>7</a:t>
            </a:fld>
            <a:endParaRPr lang="ar-SA"/>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6D720B84-3A72-496E-8401-3479F42FA79E}" type="slidenum">
              <a:rPr lang="ar-SA" smtClean="0"/>
              <a:t>8</a:t>
            </a:fld>
            <a:endParaRPr lang="ar-SA"/>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SA"/>
          </a:p>
        </p:txBody>
      </p:sp>
      <p:sp>
        <p:nvSpPr>
          <p:cNvPr id="4" name="Slide Number Placeholder 3"/>
          <p:cNvSpPr>
            <a:spLocks noGrp="1"/>
          </p:cNvSpPr>
          <p:nvPr>
            <p:ph type="sldNum" sz="quarter" idx="10"/>
          </p:nvPr>
        </p:nvSpPr>
        <p:spPr/>
        <p:txBody>
          <a:bodyPr/>
          <a:lstStyle/>
          <a:p>
            <a:fld id="{6D720B84-3A72-496E-8401-3479F42FA79E}" type="slidenum">
              <a:rPr lang="ar-SA" smtClean="0"/>
              <a:t>9</a:t>
            </a:fld>
            <a:endParaRPr lang="ar-S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A1F3D4D1-6AB5-46EF-AD84-084D6180931D}" type="datetimeFigureOut">
              <a:rPr lang="ar-SA" smtClean="0"/>
              <a:t>1/27/1430</a:t>
            </a:fld>
            <a:endParaRPr lang="ar-SA"/>
          </a:p>
        </p:txBody>
      </p:sp>
      <p:sp>
        <p:nvSpPr>
          <p:cNvPr id="17" name="Footer Placeholder 16"/>
          <p:cNvSpPr>
            <a:spLocks noGrp="1"/>
          </p:cNvSpPr>
          <p:nvPr>
            <p:ph type="ftr" sz="quarter" idx="11"/>
          </p:nvPr>
        </p:nvSpPr>
        <p:spPr/>
        <p:txBody>
          <a:bodyPr/>
          <a:lstStyle/>
          <a:p>
            <a:endParaRPr lang="ar-SA"/>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8D5DF055-66D4-4EB9-AA66-7E7BEF5B0BE4}" type="slidenum">
              <a:rPr lang="ar-SA" smtClean="0"/>
              <a:t>‹#›</a:t>
            </a:fld>
            <a:endParaRPr lang="ar-SA"/>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1F3D4D1-6AB5-46EF-AD84-084D6180931D}" type="datetimeFigureOut">
              <a:rPr lang="ar-SA" smtClean="0"/>
              <a:t>1/27/1430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8D5DF055-66D4-4EB9-AA66-7E7BEF5B0BE4}"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1F3D4D1-6AB5-46EF-AD84-084D6180931D}" type="datetimeFigureOut">
              <a:rPr lang="ar-SA" smtClean="0"/>
              <a:t>1/27/1430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8D5DF055-66D4-4EB9-AA66-7E7BEF5B0BE4}"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1F3D4D1-6AB5-46EF-AD84-084D6180931D}" type="datetimeFigureOut">
              <a:rPr lang="ar-SA" smtClean="0"/>
              <a:t>1/27/1430</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8D5DF055-66D4-4EB9-AA66-7E7BEF5B0BE4}" type="slidenum">
              <a:rPr lang="ar-SA" smtClean="0"/>
              <a:t>‹#›</a:t>
            </a:fld>
            <a:endParaRPr lang="ar-SA"/>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1F3D4D1-6AB5-46EF-AD84-084D6180931D}" type="datetimeFigureOut">
              <a:rPr lang="ar-SA" smtClean="0"/>
              <a:t>1/27/1430</a:t>
            </a:fld>
            <a:endParaRPr lang="ar-SA"/>
          </a:p>
        </p:txBody>
      </p:sp>
      <p:sp>
        <p:nvSpPr>
          <p:cNvPr id="5" name="Footer Placeholder 4"/>
          <p:cNvSpPr>
            <a:spLocks noGrp="1"/>
          </p:cNvSpPr>
          <p:nvPr>
            <p:ph type="ftr" sz="quarter" idx="11"/>
          </p:nvPr>
        </p:nvSpPr>
        <p:spPr>
          <a:xfrm>
            <a:off x="800100" y="6172200"/>
            <a:ext cx="4000500" cy="457200"/>
          </a:xfrm>
        </p:spPr>
        <p:txBody>
          <a:bodyPr/>
          <a:lstStyle/>
          <a:p>
            <a:endParaRPr lang="ar-SA"/>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8D5DF055-66D4-4EB9-AA66-7E7BEF5B0BE4}" type="slidenum">
              <a:rPr lang="ar-SA" smtClean="0"/>
              <a:t>‹#›</a:t>
            </a:fld>
            <a:endParaRPr lang="ar-SA"/>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1F3D4D1-6AB5-46EF-AD84-084D6180931D}" type="datetimeFigureOut">
              <a:rPr lang="ar-SA" smtClean="0"/>
              <a:t>1/27/1430</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8D5DF055-66D4-4EB9-AA66-7E7BEF5B0BE4}" type="slidenum">
              <a:rPr lang="ar-SA" smtClean="0"/>
              <a:t>‹#›</a:t>
            </a:fld>
            <a:endParaRPr lang="ar-SA"/>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A1F3D4D1-6AB5-46EF-AD84-084D6180931D}" type="datetimeFigureOut">
              <a:rPr lang="ar-SA" smtClean="0"/>
              <a:t>1/27/1430</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8D5DF055-66D4-4EB9-AA66-7E7BEF5B0BE4}" type="slidenum">
              <a:rPr lang="ar-SA" smtClean="0"/>
              <a:t>‹#›</a:t>
            </a:fld>
            <a:endParaRPr lang="ar-SA"/>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1F3D4D1-6AB5-46EF-AD84-084D6180931D}" type="datetimeFigureOut">
              <a:rPr lang="ar-SA" smtClean="0"/>
              <a:t>1/27/1430</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8D5DF055-66D4-4EB9-AA66-7E7BEF5B0BE4}"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F3D4D1-6AB5-46EF-AD84-084D6180931D}" type="datetimeFigureOut">
              <a:rPr lang="ar-SA" smtClean="0"/>
              <a:t>1/27/1430</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8D5DF055-66D4-4EB9-AA66-7E7BEF5B0BE4}"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1F3D4D1-6AB5-46EF-AD84-084D6180931D}" type="datetimeFigureOut">
              <a:rPr lang="ar-SA" smtClean="0"/>
              <a:t>1/27/1430</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8D5DF055-66D4-4EB9-AA66-7E7BEF5B0BE4}" type="slidenum">
              <a:rPr lang="ar-SA" smtClean="0"/>
              <a:t>‹#›</a:t>
            </a:fld>
            <a:endParaRPr lang="ar-SA"/>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1F3D4D1-6AB5-46EF-AD84-084D6180931D}" type="datetimeFigureOut">
              <a:rPr lang="ar-SA" smtClean="0"/>
              <a:t>1/27/1430</a:t>
            </a:fld>
            <a:endParaRPr lang="ar-SA"/>
          </a:p>
        </p:txBody>
      </p:sp>
      <p:sp>
        <p:nvSpPr>
          <p:cNvPr id="6" name="Footer Placeholder 5"/>
          <p:cNvSpPr>
            <a:spLocks noGrp="1"/>
          </p:cNvSpPr>
          <p:nvPr>
            <p:ph type="ftr" sz="quarter" idx="11"/>
          </p:nvPr>
        </p:nvSpPr>
        <p:spPr>
          <a:xfrm>
            <a:off x="914400" y="6172200"/>
            <a:ext cx="3886200" cy="457200"/>
          </a:xfrm>
        </p:spPr>
        <p:txBody>
          <a:bodyPr/>
          <a:lstStyle/>
          <a:p>
            <a:endParaRPr lang="ar-SA"/>
          </a:p>
        </p:txBody>
      </p:sp>
      <p:sp>
        <p:nvSpPr>
          <p:cNvPr id="7" name="Slide Number Placeholder 6"/>
          <p:cNvSpPr>
            <a:spLocks noGrp="1"/>
          </p:cNvSpPr>
          <p:nvPr>
            <p:ph type="sldNum" sz="quarter" idx="12"/>
          </p:nvPr>
        </p:nvSpPr>
        <p:spPr>
          <a:xfrm>
            <a:off x="146304" y="6208776"/>
            <a:ext cx="457200" cy="457200"/>
          </a:xfrm>
        </p:spPr>
        <p:txBody>
          <a:bodyPr/>
          <a:lstStyle/>
          <a:p>
            <a:fld id="{8D5DF055-66D4-4EB9-AA66-7E7BEF5B0BE4}" type="slidenum">
              <a:rPr lang="ar-SA" smtClean="0"/>
              <a:t>‹#›</a:t>
            </a:fld>
            <a:endParaRPr lang="ar-SA"/>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A1F3D4D1-6AB5-46EF-AD84-084D6180931D}" type="datetimeFigureOut">
              <a:rPr lang="ar-SA" smtClean="0"/>
              <a:t>1/27/1430</a:t>
            </a:fld>
            <a:endParaRPr lang="ar-SA"/>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ar-SA"/>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8D5DF055-66D4-4EB9-AA66-7E7BEF5B0BE4}" type="slidenum">
              <a:rPr lang="ar-SA" smtClean="0"/>
              <a:t>‹#›</a:t>
            </a:fld>
            <a:endParaRPr lang="ar-SA"/>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1" eaLnBrk="1" latinLnBrk="0" hangingPunct="1">
        <a:spcBef>
          <a:spcPct val="0"/>
        </a:spcBef>
        <a:buNone/>
        <a:defRPr kumimoji="0" sz="4000" kern="1200">
          <a:solidFill>
            <a:schemeClr val="tx2"/>
          </a:solidFill>
          <a:latin typeface="+mj-lt"/>
          <a:ea typeface="+mj-ea"/>
          <a:cs typeface="+mj-cs"/>
        </a:defRPr>
      </a:lvl1pPr>
    </p:titleStyle>
    <p:bodyStyle>
      <a:lvl1pPr marL="274320" indent="-274320" algn="r" rtl="1"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r" rtl="1"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r" rtl="1"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r" rtl="1"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r" rtl="1"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r" rtl="1"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r" rtl="1"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r" rtl="1"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r" rtl="1"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correct.pptx"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wrong.pptx"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correct.pptx"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wrong.pptx"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correct.pptx"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hyperlink" Target="wrong.pptx"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smtClean="0"/>
          </a:p>
          <a:p>
            <a:r>
              <a:rPr lang="en-US" sz="3200" b="1" dirty="0" smtClean="0"/>
              <a:t>English </a:t>
            </a:r>
            <a:r>
              <a:rPr lang="en-US" sz="3200" b="1" dirty="0" smtClean="0"/>
              <a:t>as an International Language </a:t>
            </a:r>
            <a:endParaRPr lang="en-US" sz="3200" b="1" dirty="0" smtClean="0"/>
          </a:p>
          <a:p>
            <a:endParaRPr lang="ar-SA" dirty="0"/>
          </a:p>
        </p:txBody>
      </p:sp>
      <p:sp>
        <p:nvSpPr>
          <p:cNvPr id="2" name="Title 1"/>
          <p:cNvSpPr>
            <a:spLocks noGrp="1"/>
          </p:cNvSpPr>
          <p:nvPr>
            <p:ph type="ctrTitle"/>
          </p:nvPr>
        </p:nvSpPr>
        <p:spPr/>
        <p:txBody>
          <a:bodyPr/>
          <a:lstStyle/>
          <a:p>
            <a:r>
              <a:rPr lang="en-US" dirty="0" smtClean="0"/>
              <a:t>Reading Café</a:t>
            </a:r>
            <a:br>
              <a:rPr lang="en-US" dirty="0" smtClean="0"/>
            </a:br>
            <a:r>
              <a:rPr lang="en-US" dirty="0" smtClean="0"/>
              <a:t>Read to Learn (1)</a:t>
            </a:r>
            <a:endParaRPr lang="ar-SA"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 :</a:t>
            </a:r>
            <a:endParaRPr lang="ar-SA" dirty="0"/>
          </a:p>
        </p:txBody>
      </p:sp>
      <p:sp>
        <p:nvSpPr>
          <p:cNvPr id="3" name="Content Placeholder 2"/>
          <p:cNvSpPr>
            <a:spLocks noGrp="1"/>
          </p:cNvSpPr>
          <p:nvPr>
            <p:ph sz="quarter" idx="1"/>
          </p:nvPr>
        </p:nvSpPr>
        <p:spPr/>
        <p:txBody>
          <a:bodyPr/>
          <a:lstStyle/>
          <a:p>
            <a:pPr algn="l" rtl="0"/>
            <a:r>
              <a:rPr lang="en-US" b="1" dirty="0" smtClean="0"/>
              <a:t>to </a:t>
            </a:r>
            <a:r>
              <a:rPr lang="en-US" b="1" dirty="0" smtClean="0"/>
              <a:t>spread</a:t>
            </a:r>
            <a:r>
              <a:rPr lang="en-US" dirty="0" smtClean="0"/>
              <a:t>- to go everywhere </a:t>
            </a:r>
            <a:br>
              <a:rPr lang="en-US" dirty="0" smtClean="0"/>
            </a:br>
            <a:endParaRPr lang="en-US" dirty="0" smtClean="0"/>
          </a:p>
          <a:p>
            <a:pPr algn="l" rtl="0"/>
            <a:r>
              <a:rPr lang="en-US" b="1" dirty="0" smtClean="0"/>
              <a:t>in </a:t>
            </a:r>
            <a:r>
              <a:rPr lang="en-US" b="1" dirty="0" smtClean="0"/>
              <a:t>common</a:t>
            </a:r>
            <a:r>
              <a:rPr lang="en-US" dirty="0" smtClean="0"/>
              <a:t>- the same </a:t>
            </a:r>
            <a:br>
              <a:rPr lang="en-US" dirty="0" smtClean="0"/>
            </a:br>
            <a:endParaRPr lang="en-US" dirty="0" smtClean="0"/>
          </a:p>
          <a:p>
            <a:pPr algn="l" rtl="0"/>
            <a:r>
              <a:rPr lang="en-US" b="1" dirty="0" smtClean="0"/>
              <a:t>communicate</a:t>
            </a:r>
            <a:r>
              <a:rPr lang="en-US" dirty="0" smtClean="0"/>
              <a:t>- </a:t>
            </a:r>
            <a:r>
              <a:rPr lang="en-US" dirty="0" smtClean="0"/>
              <a:t>talk </a:t>
            </a:r>
            <a:br>
              <a:rPr lang="en-US" dirty="0" smtClean="0"/>
            </a:br>
            <a:endParaRPr lang="en-US" dirty="0" smtClean="0"/>
          </a:p>
          <a:p>
            <a:pPr algn="l" rtl="0"/>
            <a:r>
              <a:rPr lang="en-US" b="1" dirty="0" smtClean="0"/>
              <a:t>complicated</a:t>
            </a:r>
            <a:r>
              <a:rPr lang="en-US" dirty="0" smtClean="0"/>
              <a:t>- </a:t>
            </a:r>
            <a:r>
              <a:rPr lang="en-US" dirty="0" smtClean="0"/>
              <a:t>difficult </a:t>
            </a:r>
            <a:br>
              <a:rPr lang="en-US" dirty="0" smtClean="0"/>
            </a:br>
            <a:endParaRPr lang="en-US" dirty="0" smtClean="0"/>
          </a:p>
          <a:p>
            <a:pPr algn="l" rtl="0"/>
            <a:r>
              <a:rPr lang="en-US" b="1" dirty="0" smtClean="0"/>
              <a:t>artificial</a:t>
            </a:r>
            <a:r>
              <a:rPr lang="en-US" dirty="0" smtClean="0"/>
              <a:t>- </a:t>
            </a:r>
            <a:r>
              <a:rPr lang="en-US" dirty="0" smtClean="0"/>
              <a:t>not real </a:t>
            </a:r>
            <a:br>
              <a:rPr lang="en-US" dirty="0" smtClean="0"/>
            </a:br>
            <a:endParaRPr lang="ar-SA" dirty="0"/>
          </a:p>
        </p:txBody>
      </p:sp>
      <p:pic>
        <p:nvPicPr>
          <p:cNvPr id="4" name="Picture 3" descr="STUDY_by_Nakubi.png"/>
          <p:cNvPicPr>
            <a:picLocks noChangeAspect="1"/>
          </p:cNvPicPr>
          <p:nvPr/>
        </p:nvPicPr>
        <p:blipFill>
          <a:blip r:embed="rId3" cstate="print"/>
          <a:stretch>
            <a:fillRect/>
          </a:stretch>
        </p:blipFill>
        <p:spPr>
          <a:xfrm>
            <a:off x="6012160" y="2917742"/>
            <a:ext cx="2217757" cy="298288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400" dirty="0" smtClean="0">
                <a:solidFill>
                  <a:schemeClr val="accent2">
                    <a:lumMod val="60000"/>
                    <a:lumOff val="40000"/>
                  </a:schemeClr>
                </a:solidFill>
              </a:rPr>
              <a:t>Read this passage carefully to Answer the following Questions:</a:t>
            </a:r>
            <a:endParaRPr lang="ar-SA" sz="2400" dirty="0">
              <a:solidFill>
                <a:schemeClr val="accent2">
                  <a:lumMod val="60000"/>
                  <a:lumOff val="40000"/>
                </a:schemeClr>
              </a:solidFill>
            </a:endParaRPr>
          </a:p>
        </p:txBody>
      </p:sp>
      <p:sp>
        <p:nvSpPr>
          <p:cNvPr id="3" name="Text Placeholder 2"/>
          <p:cNvSpPr>
            <a:spLocks noGrp="1"/>
          </p:cNvSpPr>
          <p:nvPr>
            <p:ph sz="quarter" idx="1"/>
          </p:nvPr>
        </p:nvSpPr>
        <p:spPr>
          <a:xfrm>
            <a:off x="914400" y="1447800"/>
            <a:ext cx="7772400" cy="5005536"/>
          </a:xfrm>
        </p:spPr>
        <p:txBody>
          <a:bodyPr>
            <a:noAutofit/>
          </a:bodyPr>
          <a:lstStyle/>
          <a:p>
            <a:pPr algn="l" rtl="0">
              <a:buNone/>
            </a:pPr>
            <a:r>
              <a:rPr lang="en-US" sz="1600" b="1" dirty="0" smtClean="0"/>
              <a:t>                About </a:t>
            </a:r>
            <a:r>
              <a:rPr lang="en-US" sz="1600" b="1" dirty="0" smtClean="0"/>
              <a:t>one hundred years ago many educated people learned and spoke French when they met </a:t>
            </a:r>
            <a:r>
              <a:rPr lang="en-US" sz="1600" b="1" dirty="0" smtClean="0"/>
              <a:t>people from </a:t>
            </a:r>
            <a:r>
              <a:rPr lang="en-US" sz="1600" b="1" dirty="0" smtClean="0"/>
              <a:t>other countries. Today most people speak English when they meet foreigners. It has become the new international language. There are more people who speak English as a second language than people who speak English as a first language. Why is this? </a:t>
            </a:r>
            <a:endParaRPr lang="en-US" sz="1600" b="1" dirty="0" smtClean="0"/>
          </a:p>
          <a:p>
            <a:pPr algn="l" rtl="0">
              <a:buNone/>
            </a:pPr>
            <a:r>
              <a:rPr lang="en-US" sz="1600" b="1" dirty="0" smtClean="0"/>
              <a:t> </a:t>
            </a:r>
            <a:r>
              <a:rPr lang="en-US" sz="1600" b="1" dirty="0" smtClean="0"/>
              <a:t>            There </a:t>
            </a:r>
            <a:r>
              <a:rPr lang="en-US" sz="1600" b="1" dirty="0" smtClean="0"/>
              <a:t>are many reasons why English has become so popular. One of them is that English has become the language of business. Another important reason is that popular American culture (like movies, music, and McDonald's) has quickly spread throughout the world. It has brought its language with it. </a:t>
            </a:r>
          </a:p>
          <a:p>
            <a:pPr algn="l" rtl="0">
              <a:buNone/>
            </a:pPr>
            <a:r>
              <a:rPr lang="en-US" sz="1600" b="1" dirty="0" smtClean="0"/>
              <a:t>                 Is </a:t>
            </a:r>
            <a:r>
              <a:rPr lang="en-US" sz="1600" b="1" dirty="0" smtClean="0"/>
              <a:t>it good that English has spread to all parts of the world so quickly? I don't know. It's important to have a language that the people of the earth have in common. Our world has become very global and we need to communicate with one another. On the other hand, English is a fairly complicated language to learn and it brings its culture with it. Do we really need that? </a:t>
            </a:r>
          </a:p>
          <a:p>
            <a:pPr algn="l" rtl="0">
              <a:buNone/>
            </a:pPr>
            <a:r>
              <a:rPr lang="en-US" sz="1600" b="1" dirty="0" smtClean="0"/>
              <a:t>               Scientists </a:t>
            </a:r>
            <a:r>
              <a:rPr lang="en-US" sz="1600" b="1" dirty="0" smtClean="0"/>
              <a:t>have already tried to create an artificial language that isn't too difficult and doesn't include any one group's culture. It is called Esperanto. But it hasn't become popular. But maybe the popularity of English won't last that long either. Who knows? There are more people in the world who speak Chinese than any other language. Maybe someday Chinese will be the new international language.</a:t>
            </a:r>
          </a:p>
          <a:p>
            <a:pPr algn="l" rtl="0"/>
            <a:endParaRPr lang="ar-SA" sz="16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These questions are multiple choice</a:t>
            </a:r>
          </a:p>
          <a:p>
            <a:r>
              <a:rPr lang="en-US" dirty="0" smtClean="0"/>
              <a:t>Choose the correct answer</a:t>
            </a:r>
            <a:endParaRPr lang="ar-SA" dirty="0"/>
          </a:p>
        </p:txBody>
      </p:sp>
      <p:sp>
        <p:nvSpPr>
          <p:cNvPr id="3" name="Title 2"/>
          <p:cNvSpPr>
            <a:spLocks noGrp="1"/>
          </p:cNvSpPr>
          <p:nvPr>
            <p:ph type="ctrTitle"/>
          </p:nvPr>
        </p:nvSpPr>
        <p:spPr/>
        <p:txBody>
          <a:bodyPr/>
          <a:lstStyle/>
          <a:p>
            <a:r>
              <a:rPr lang="en-US" b="1" dirty="0" smtClean="0"/>
              <a:t>Questions</a:t>
            </a:r>
            <a:endParaRPr lang="ar-SA"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1. What was the world language 100 years ago</a:t>
            </a:r>
            <a:r>
              <a:rPr lang="en-US" dirty="0" smtClean="0"/>
              <a:t>?</a:t>
            </a:r>
            <a:endParaRPr lang="ar-SA" dirty="0"/>
          </a:p>
        </p:txBody>
      </p:sp>
      <p:sp>
        <p:nvSpPr>
          <p:cNvPr id="4" name="Rounded Rectangle 3">
            <a:hlinkClick r:id="rId3" action="ppaction://hlinkpres?slideindex=1&amp;slidetitle="/>
          </p:cNvPr>
          <p:cNvSpPr/>
          <p:nvPr/>
        </p:nvSpPr>
        <p:spPr>
          <a:xfrm>
            <a:off x="1259632" y="3068960"/>
            <a:ext cx="3168352"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6" name="Rectangle 5"/>
          <p:cNvSpPr/>
          <p:nvPr/>
        </p:nvSpPr>
        <p:spPr>
          <a:xfrm>
            <a:off x="1187624" y="3068960"/>
            <a:ext cx="3097323" cy="707886"/>
          </a:xfrm>
          <a:prstGeom prst="rect">
            <a:avLst/>
          </a:prstGeom>
          <a:noFill/>
        </p:spPr>
        <p:txBody>
          <a:bodyPr wrap="square" lIns="91440" tIns="45720" rIns="91440" bIns="45720">
            <a:spAutoFit/>
          </a:bodyPr>
          <a:lstStyle/>
          <a:p>
            <a:pPr algn="ctr"/>
            <a:r>
              <a:rPr lang="en-US" sz="40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 French</a:t>
            </a:r>
            <a:endParaRPr lang="en-US" sz="40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ounded Rectangle 6">
            <a:hlinkClick r:id="rId4" action="ppaction://hlinkpres?slideindex=1&amp;slidetitle="/>
          </p:cNvPr>
          <p:cNvSpPr/>
          <p:nvPr/>
        </p:nvSpPr>
        <p:spPr>
          <a:xfrm>
            <a:off x="4860032" y="3068960"/>
            <a:ext cx="3168352"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8" name="Rectangle 7"/>
          <p:cNvSpPr/>
          <p:nvPr/>
        </p:nvSpPr>
        <p:spPr>
          <a:xfrm>
            <a:off x="4932040" y="3068960"/>
            <a:ext cx="3097323" cy="707886"/>
          </a:xfrm>
          <a:prstGeom prst="rect">
            <a:avLst/>
          </a:prstGeom>
          <a:noFill/>
        </p:spPr>
        <p:txBody>
          <a:bodyPr wrap="square" lIns="91440" tIns="45720" rIns="91440" bIns="45720">
            <a:spAutoFit/>
          </a:bodyPr>
          <a:lstStyle/>
          <a:p>
            <a:pPr algn="ctr"/>
            <a:r>
              <a:rPr lang="en-US"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B-German</a:t>
            </a:r>
            <a:endParaRPr lang="en-US" sz="40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ounded Rectangle 8">
            <a:hlinkClick r:id="rId4" action="ppaction://hlinkpres?slideindex=1&amp;slidetitle="/>
          </p:cNvPr>
          <p:cNvSpPr/>
          <p:nvPr/>
        </p:nvSpPr>
        <p:spPr>
          <a:xfrm>
            <a:off x="2987824" y="4221088"/>
            <a:ext cx="3168352"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10" name="Rectangle 9"/>
          <p:cNvSpPr/>
          <p:nvPr/>
        </p:nvSpPr>
        <p:spPr>
          <a:xfrm>
            <a:off x="2987824" y="4221088"/>
            <a:ext cx="3097323" cy="707886"/>
          </a:xfrm>
          <a:prstGeom prst="rect">
            <a:avLst/>
          </a:prstGeom>
          <a:noFill/>
        </p:spPr>
        <p:txBody>
          <a:bodyPr wrap="square" lIns="91440" tIns="45720" rIns="91440" bIns="45720">
            <a:spAutoFit/>
          </a:bodyPr>
          <a:lstStyle/>
          <a:p>
            <a:pPr algn="ctr"/>
            <a:r>
              <a:rPr lang="en-US"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 Arabic</a:t>
            </a:r>
            <a:endParaRPr lang="en-US" sz="40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Right Arrow 10">
            <a:hlinkClick r:id="" action="ppaction://hlinkshowjump?jump=nextslide"/>
          </p:cNvPr>
          <p:cNvSpPr/>
          <p:nvPr/>
        </p:nvSpPr>
        <p:spPr>
          <a:xfrm>
            <a:off x="7308304" y="5589240"/>
            <a:ext cx="1368152"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Next</a:t>
            </a:r>
            <a:endParaRPr lang="ar-SA" dirty="0"/>
          </a:p>
        </p:txBody>
      </p:sp>
    </p:spTree>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2. </a:t>
            </a:r>
            <a:r>
              <a:rPr lang="en-US" sz="2800" dirty="0" smtClean="0"/>
              <a:t>Which group is larger- people who speak English as a first language or people who speak English as a second language? </a:t>
            </a:r>
            <a:endParaRPr lang="ar-SA" sz="2800" dirty="0"/>
          </a:p>
        </p:txBody>
      </p:sp>
      <p:sp>
        <p:nvSpPr>
          <p:cNvPr id="4" name="Rounded Rectangle 3">
            <a:hlinkClick r:id="rId3" action="ppaction://hlinkpres?slideindex=1&amp;slidetitle="/>
          </p:cNvPr>
          <p:cNvSpPr/>
          <p:nvPr/>
        </p:nvSpPr>
        <p:spPr>
          <a:xfrm>
            <a:off x="1259632" y="3068960"/>
            <a:ext cx="3168352" cy="194421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6" name="Rectangle 5"/>
          <p:cNvSpPr/>
          <p:nvPr/>
        </p:nvSpPr>
        <p:spPr>
          <a:xfrm>
            <a:off x="1187624" y="3068960"/>
            <a:ext cx="3097323" cy="1323439"/>
          </a:xfrm>
          <a:prstGeom prst="rect">
            <a:avLst/>
          </a:prstGeom>
          <a:noFill/>
        </p:spPr>
        <p:txBody>
          <a:bodyPr wrap="square" lIns="91440" tIns="45720" rIns="91440" bIns="45720">
            <a:spAutoFit/>
          </a:bodyPr>
          <a:lstStyle/>
          <a:p>
            <a:pPr algn="ctr"/>
            <a:r>
              <a:rPr lang="en-US" sz="40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 As a First Language</a:t>
            </a:r>
            <a:endParaRPr lang="en-US" sz="40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ounded Rectangle 6">
            <a:hlinkClick r:id="rId4" action="ppaction://hlinkpres?slideindex=1&amp;slidetitle="/>
          </p:cNvPr>
          <p:cNvSpPr/>
          <p:nvPr/>
        </p:nvSpPr>
        <p:spPr>
          <a:xfrm>
            <a:off x="4860032" y="3068960"/>
            <a:ext cx="3168352" cy="194421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8" name="Rectangle 7"/>
          <p:cNvSpPr/>
          <p:nvPr/>
        </p:nvSpPr>
        <p:spPr>
          <a:xfrm>
            <a:off x="4932040" y="3068960"/>
            <a:ext cx="3097323" cy="1938992"/>
          </a:xfrm>
          <a:prstGeom prst="rect">
            <a:avLst/>
          </a:prstGeom>
          <a:noFill/>
        </p:spPr>
        <p:txBody>
          <a:bodyPr wrap="square" lIns="91440" tIns="45720" rIns="91440" bIns="45720">
            <a:spAutoFit/>
          </a:bodyPr>
          <a:lstStyle/>
          <a:p>
            <a:pPr algn="ctr"/>
            <a:r>
              <a:rPr lang="en-US"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B-As a second language</a:t>
            </a:r>
            <a:endParaRPr lang="en-US" sz="40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Right Arrow 10">
            <a:hlinkClick r:id="" action="ppaction://hlinkshowjump?jump=nextslide"/>
          </p:cNvPr>
          <p:cNvSpPr/>
          <p:nvPr/>
        </p:nvSpPr>
        <p:spPr>
          <a:xfrm>
            <a:off x="7308304" y="5589240"/>
            <a:ext cx="1368152"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Next</a:t>
            </a:r>
            <a:endParaRPr lang="ar-SA" dirty="0"/>
          </a:p>
        </p:txBody>
      </p:sp>
    </p:spTree>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are two reasons English isn't a good international language</a:t>
            </a:r>
            <a:r>
              <a:rPr lang="en-US" dirty="0" smtClean="0"/>
              <a:t>?</a:t>
            </a:r>
            <a:endParaRPr lang="ar-SA" dirty="0"/>
          </a:p>
        </p:txBody>
      </p:sp>
      <p:sp>
        <p:nvSpPr>
          <p:cNvPr id="4" name="Rounded Rectangle 3">
            <a:hlinkClick r:id="rId3" action="ppaction://hlinkpres?slideindex=1&amp;slidetitle="/>
          </p:cNvPr>
          <p:cNvSpPr/>
          <p:nvPr/>
        </p:nvSpPr>
        <p:spPr>
          <a:xfrm>
            <a:off x="1259632" y="3068960"/>
            <a:ext cx="3168352" cy="24482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6" name="Rectangle 5"/>
          <p:cNvSpPr/>
          <p:nvPr/>
        </p:nvSpPr>
        <p:spPr>
          <a:xfrm>
            <a:off x="1187624" y="3068960"/>
            <a:ext cx="3097323" cy="2554545"/>
          </a:xfrm>
          <a:prstGeom prst="rect">
            <a:avLst/>
          </a:prstGeom>
          <a:noFill/>
        </p:spPr>
        <p:txBody>
          <a:bodyPr wrap="square" lIns="91440" tIns="45720" rIns="91440" bIns="45720">
            <a:spAutoFit/>
          </a:bodyPr>
          <a:lstStyle/>
          <a:p>
            <a:pPr algn="ctr"/>
            <a:r>
              <a:rPr lang="en-US" sz="40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 It is complicated and brings its culture</a:t>
            </a:r>
            <a:endParaRPr lang="en-US" sz="40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Rounded Rectangle 6">
            <a:hlinkClick r:id="rId4" action="ppaction://hlinkpres?slideindex=1&amp;slidetitle="/>
          </p:cNvPr>
          <p:cNvSpPr/>
          <p:nvPr/>
        </p:nvSpPr>
        <p:spPr>
          <a:xfrm>
            <a:off x="4860032" y="3068960"/>
            <a:ext cx="3168352" cy="24482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8" name="Rectangle 7"/>
          <p:cNvSpPr/>
          <p:nvPr/>
        </p:nvSpPr>
        <p:spPr>
          <a:xfrm>
            <a:off x="4932040" y="3068960"/>
            <a:ext cx="3097323" cy="1938992"/>
          </a:xfrm>
          <a:prstGeom prst="rect">
            <a:avLst/>
          </a:prstGeom>
          <a:noFill/>
        </p:spPr>
        <p:txBody>
          <a:bodyPr wrap="square" lIns="91440" tIns="45720" rIns="91440" bIns="45720">
            <a:spAutoFit/>
          </a:bodyPr>
          <a:lstStyle/>
          <a:p>
            <a:pPr algn="ctr"/>
            <a:r>
              <a:rPr lang="en-US"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B-It is easy and used by all people</a:t>
            </a:r>
            <a:endParaRPr lang="en-US" sz="40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1" name="Right Arrow 10">
            <a:hlinkClick r:id="" action="ppaction://hlinkshowjump?jump=nextslide"/>
          </p:cNvPr>
          <p:cNvSpPr/>
          <p:nvPr/>
        </p:nvSpPr>
        <p:spPr>
          <a:xfrm>
            <a:off x="7308304" y="5589240"/>
            <a:ext cx="1368152" cy="7200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Next</a:t>
            </a:r>
            <a:endParaRPr lang="ar-SA" dirty="0"/>
          </a:p>
        </p:txBody>
      </p:sp>
    </p:spTree>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p:txBody>
          <a:bodyPr>
            <a:normAutofit fontScale="92500" lnSpcReduction="10000"/>
          </a:bodyPr>
          <a:lstStyle/>
          <a:p>
            <a:r>
              <a:rPr lang="en-US" dirty="0" smtClean="0"/>
              <a:t>Support your answer with good arguments and put it in a cognitive map as practiced in class.</a:t>
            </a:r>
          </a:p>
          <a:p>
            <a:r>
              <a:rPr lang="en-US" dirty="0" smtClean="0"/>
              <a:t>You should submit it to me in class before </a:t>
            </a:r>
          </a:p>
          <a:p>
            <a:r>
              <a:rPr lang="en-US" dirty="0" smtClean="0"/>
              <a:t>23th January 2011.</a:t>
            </a:r>
          </a:p>
        </p:txBody>
      </p:sp>
      <p:sp>
        <p:nvSpPr>
          <p:cNvPr id="2" name="Title 1"/>
          <p:cNvSpPr>
            <a:spLocks noGrp="1"/>
          </p:cNvSpPr>
          <p:nvPr>
            <p:ph type="ctrTitle"/>
          </p:nvPr>
        </p:nvSpPr>
        <p:spPr/>
        <p:txBody>
          <a:bodyPr>
            <a:normAutofit/>
          </a:bodyPr>
          <a:lstStyle/>
          <a:p>
            <a:r>
              <a:rPr lang="en-US" sz="3200" dirty="0" smtClean="0"/>
              <a:t>Do you think Arabic can be an international language like English ? If yes, tell us why?</a:t>
            </a:r>
            <a:endParaRPr lang="ar-SA" sz="32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259632" y="3501008"/>
            <a:ext cx="6400800" cy="1600200"/>
          </a:xfrm>
        </p:spPr>
        <p:txBody>
          <a:bodyPr>
            <a:normAutofit/>
          </a:bodyPr>
          <a:lstStyle/>
          <a:p>
            <a:r>
              <a:rPr lang="en-US" sz="3600" dirty="0" smtClean="0"/>
              <a:t>Hope you like it ! </a:t>
            </a:r>
            <a:endParaRPr lang="ar-SA" sz="3600" dirty="0"/>
          </a:p>
        </p:txBody>
      </p:sp>
      <p:sp>
        <p:nvSpPr>
          <p:cNvPr id="3" name="Title 2"/>
          <p:cNvSpPr>
            <a:spLocks noGrp="1"/>
          </p:cNvSpPr>
          <p:nvPr>
            <p:ph type="ctrTitle"/>
          </p:nvPr>
        </p:nvSpPr>
        <p:spPr/>
        <p:txBody>
          <a:bodyPr/>
          <a:lstStyle/>
          <a:p>
            <a:r>
              <a:rPr lang="en-US" dirty="0" smtClean="0"/>
              <a:t>The End</a:t>
            </a:r>
            <a:endParaRPr lang="ar-SA" dirty="0"/>
          </a:p>
        </p:txBody>
      </p:sp>
      <p:sp>
        <p:nvSpPr>
          <p:cNvPr id="4" name="Smiley Face 3"/>
          <p:cNvSpPr/>
          <p:nvPr/>
        </p:nvSpPr>
        <p:spPr>
          <a:xfrm>
            <a:off x="5940152" y="3356992"/>
            <a:ext cx="864096" cy="792088"/>
          </a:xfrm>
          <a:prstGeom prst="smileyFac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5" name="Rectangle 4"/>
          <p:cNvSpPr/>
          <p:nvPr/>
        </p:nvSpPr>
        <p:spPr>
          <a:xfrm>
            <a:off x="1979712" y="5373216"/>
            <a:ext cx="5487401"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Reading Café 2010</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44</TotalTime>
  <Words>455</Words>
  <Application>Microsoft Office PowerPoint</Application>
  <PresentationFormat>On-screen Show (4:3)</PresentationFormat>
  <Paragraphs>46</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Equity</vt:lpstr>
      <vt:lpstr>Reading Café Read to Learn (1)</vt:lpstr>
      <vt:lpstr>Vocabulary :</vt:lpstr>
      <vt:lpstr>Read this passage carefully to Answer the following Questions:</vt:lpstr>
      <vt:lpstr>Questions</vt:lpstr>
      <vt:lpstr>1. What was the world language 100 years ago?</vt:lpstr>
      <vt:lpstr>2. Which group is larger- people who speak English as a first language or people who speak English as a second language? </vt:lpstr>
      <vt:lpstr>What are two reasons English isn't a good international language?</vt:lpstr>
      <vt:lpstr>Do you think Arabic can be an international language like English ? If yes, tell us why?</vt:lpstr>
      <vt:lpstr>The End</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Reading Café Read to Learn (1)</dc:title>
  <dc:creator>HM</dc:creator>
  <cp:lastModifiedBy>HM</cp:lastModifiedBy>
  <cp:revision>6</cp:revision>
  <dcterms:created xsi:type="dcterms:W3CDTF">2009-01-23T21:45:58Z</dcterms:created>
  <dcterms:modified xsi:type="dcterms:W3CDTF">2009-01-23T22:30:23Z</dcterms:modified>
</cp:coreProperties>
</file>